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74" r:id="rId3"/>
    <p:sldId id="272" r:id="rId4"/>
    <p:sldId id="273" r:id="rId5"/>
    <p:sldId id="259" r:id="rId6"/>
    <p:sldId id="275" r:id="rId7"/>
    <p:sldId id="261" r:id="rId8"/>
    <p:sldId id="262" r:id="rId9"/>
    <p:sldId id="276" r:id="rId10"/>
    <p:sldId id="263" r:id="rId11"/>
    <p:sldId id="264" r:id="rId12"/>
    <p:sldId id="265" r:id="rId13"/>
    <p:sldId id="266" r:id="rId14"/>
    <p:sldId id="267" r:id="rId15"/>
    <p:sldId id="269" r:id="rId16"/>
    <p:sldId id="271" r:id="rId1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cuments%20and%20Settings\uni012031\Configura&#231;&#245;es%20locais\Temporary%20Internet%20Files\OLK1\Produ&#231;&#227;o%20Pediatras.xlsb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hart>
    <c:title>
      <c:tx>
        <c:rich>
          <a:bodyPr/>
          <a:lstStyle/>
          <a:p>
            <a:pPr>
              <a:defRPr/>
            </a:pPr>
            <a:r>
              <a:rPr lang="pt-BR" dirty="0"/>
              <a:t>Consultas + Programas</a:t>
            </a:r>
            <a:r>
              <a:rPr lang="pt-BR" baseline="0" dirty="0"/>
              <a:t> Atenção a Saúde </a:t>
            </a:r>
            <a:r>
              <a:rPr lang="pt-BR" dirty="0"/>
              <a:t> Pediatria</a:t>
            </a:r>
            <a:r>
              <a:rPr lang="pt-BR" baseline="0" dirty="0"/>
              <a:t> (R$)</a:t>
            </a:r>
            <a:endParaRPr lang="pt-BR" dirty="0"/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Dinamica!$A$21</c:f>
              <c:strCache>
                <c:ptCount val="1"/>
                <c:pt idx="0">
                  <c:v>2010</c:v>
                </c:pt>
              </c:strCache>
            </c:strRef>
          </c:tx>
          <c:cat>
            <c:strRef>
              <c:f>Dinamica!$B$20:$M$20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Dinamica!$B$21:$M$21</c:f>
              <c:numCache>
                <c:formatCode>#,##0.00</c:formatCode>
                <c:ptCount val="12"/>
                <c:pt idx="0">
                  <c:v>1627025.3100000008</c:v>
                </c:pt>
                <c:pt idx="1">
                  <c:v>1521530.3600000013</c:v>
                </c:pt>
                <c:pt idx="2">
                  <c:v>2206986.5199999977</c:v>
                </c:pt>
                <c:pt idx="3">
                  <c:v>2029375.9200000002</c:v>
                </c:pt>
                <c:pt idx="4">
                  <c:v>1983551.03</c:v>
                </c:pt>
                <c:pt idx="5">
                  <c:v>1984247.1100000008</c:v>
                </c:pt>
                <c:pt idx="6">
                  <c:v>1903661.3</c:v>
                </c:pt>
                <c:pt idx="7">
                  <c:v>2115364.13</c:v>
                </c:pt>
                <c:pt idx="8">
                  <c:v>2242155.4199999967</c:v>
                </c:pt>
                <c:pt idx="9">
                  <c:v>1780910.44</c:v>
                </c:pt>
                <c:pt idx="10">
                  <c:v>2057003.4400000004</c:v>
                </c:pt>
                <c:pt idx="11">
                  <c:v>1749901.2000000002</c:v>
                </c:pt>
              </c:numCache>
            </c:numRef>
          </c:val>
        </c:ser>
        <c:ser>
          <c:idx val="1"/>
          <c:order val="1"/>
          <c:tx>
            <c:strRef>
              <c:f>Dinamica!$A$22</c:f>
              <c:strCache>
                <c:ptCount val="1"/>
                <c:pt idx="0">
                  <c:v>2011</c:v>
                </c:pt>
              </c:strCache>
            </c:strRef>
          </c:tx>
          <c:cat>
            <c:strRef>
              <c:f>Dinamica!$B$20:$M$20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Dinamica!$B$22:$M$22</c:f>
              <c:numCache>
                <c:formatCode>#,##0.00</c:formatCode>
                <c:ptCount val="12"/>
                <c:pt idx="0">
                  <c:v>1713821.3500000003</c:v>
                </c:pt>
                <c:pt idx="1">
                  <c:v>1709958.86</c:v>
                </c:pt>
                <c:pt idx="2">
                  <c:v>2307611.0699999998</c:v>
                </c:pt>
                <c:pt idx="3">
                  <c:v>2224797.8200000003</c:v>
                </c:pt>
                <c:pt idx="4">
                  <c:v>2719346.9599999967</c:v>
                </c:pt>
                <c:pt idx="5">
                  <c:v>2457269.5000000019</c:v>
                </c:pt>
                <c:pt idx="6">
                  <c:v>2504602.2599999998</c:v>
                </c:pt>
                <c:pt idx="7">
                  <c:v>2694756.6999999993</c:v>
                </c:pt>
                <c:pt idx="8">
                  <c:v>2727739.7499999986</c:v>
                </c:pt>
                <c:pt idx="9">
                  <c:v>2590993.1700000009</c:v>
                </c:pt>
                <c:pt idx="10">
                  <c:v>2753325.7899999996</c:v>
                </c:pt>
                <c:pt idx="11">
                  <c:v>2350725.1699999985</c:v>
                </c:pt>
              </c:numCache>
            </c:numRef>
          </c:val>
        </c:ser>
        <c:ser>
          <c:idx val="2"/>
          <c:order val="2"/>
          <c:tx>
            <c:strRef>
              <c:f>Dinamica!$A$23</c:f>
              <c:strCache>
                <c:ptCount val="1"/>
                <c:pt idx="0">
                  <c:v>2012</c:v>
                </c:pt>
              </c:strCache>
            </c:strRef>
          </c:tx>
          <c:cat>
            <c:strRef>
              <c:f>Dinamica!$B$20:$M$20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Dinamica!$B$23:$M$23</c:f>
              <c:numCache>
                <c:formatCode>#,##0.00</c:formatCode>
                <c:ptCount val="12"/>
                <c:pt idx="0">
                  <c:v>2403743.7699999986</c:v>
                </c:pt>
                <c:pt idx="1">
                  <c:v>2405639.4299999997</c:v>
                </c:pt>
                <c:pt idx="2">
                  <c:v>2752035.2299999972</c:v>
                </c:pt>
                <c:pt idx="3">
                  <c:v>2534569.48</c:v>
                </c:pt>
                <c:pt idx="4">
                  <c:v>2896356.1299999994</c:v>
                </c:pt>
                <c:pt idx="5">
                  <c:v>2826481.3699999973</c:v>
                </c:pt>
                <c:pt idx="6">
                  <c:v>2733264.9199999967</c:v>
                </c:pt>
                <c:pt idx="7">
                  <c:v>2593657.4200000004</c:v>
                </c:pt>
                <c:pt idx="8">
                  <c:v>3191214.74</c:v>
                </c:pt>
                <c:pt idx="9">
                  <c:v>3246148.689999999</c:v>
                </c:pt>
              </c:numCache>
            </c:numRef>
          </c:val>
        </c:ser>
        <c:marker val="1"/>
        <c:axId val="59702272"/>
        <c:axId val="59863808"/>
      </c:lineChart>
      <c:catAx>
        <c:axId val="59702272"/>
        <c:scaling>
          <c:orientation val="minMax"/>
        </c:scaling>
        <c:axPos val="b"/>
        <c:majorTickMark val="none"/>
        <c:tickLblPos val="nextTo"/>
        <c:crossAx val="59863808"/>
        <c:crosses val="autoZero"/>
        <c:auto val="1"/>
        <c:lblAlgn val="ctr"/>
        <c:lblOffset val="100"/>
      </c:catAx>
      <c:valAx>
        <c:axId val="59863808"/>
        <c:scaling>
          <c:orientation val="minMax"/>
        </c:scaling>
        <c:axPos val="l"/>
        <c:majorGridlines/>
        <c:numFmt formatCode="#,##0.00" sourceLinked="1"/>
        <c:majorTickMark val="none"/>
        <c:tickLblPos val="nextTo"/>
        <c:spPr>
          <a:ln w="9525">
            <a:noFill/>
          </a:ln>
        </c:spPr>
        <c:crossAx val="59702272"/>
        <c:crosses val="autoZero"/>
        <c:crossBetween val="between"/>
      </c:valAx>
    </c:plotArea>
    <c:legend>
      <c:legendPos val="b"/>
      <c:layout/>
    </c:legend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73D4D-079A-47E8-83CB-A98849204E83}" type="datetimeFigureOut">
              <a:rPr lang="pt-BR" smtClean="0"/>
              <a:pPr/>
              <a:t>09/12/2012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40773-B76C-4021-8177-76EC57ADBD25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73D4D-079A-47E8-83CB-A98849204E83}" type="datetimeFigureOut">
              <a:rPr lang="pt-BR" smtClean="0"/>
              <a:pPr/>
              <a:t>09/12/2012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40773-B76C-4021-8177-76EC57ADBD25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73D4D-079A-47E8-83CB-A98849204E83}" type="datetimeFigureOut">
              <a:rPr lang="pt-BR" smtClean="0"/>
              <a:pPr/>
              <a:t>09/12/2012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40773-B76C-4021-8177-76EC57ADBD25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73D4D-079A-47E8-83CB-A98849204E83}" type="datetimeFigureOut">
              <a:rPr lang="pt-BR" smtClean="0"/>
              <a:pPr/>
              <a:t>09/12/2012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40773-B76C-4021-8177-76EC57ADBD25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73D4D-079A-47E8-83CB-A98849204E83}" type="datetimeFigureOut">
              <a:rPr lang="pt-BR" smtClean="0"/>
              <a:pPr/>
              <a:t>09/12/2012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40773-B76C-4021-8177-76EC57ADBD25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73D4D-079A-47E8-83CB-A98849204E83}" type="datetimeFigureOut">
              <a:rPr lang="pt-BR" smtClean="0"/>
              <a:pPr/>
              <a:t>09/12/2012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40773-B76C-4021-8177-76EC57ADBD25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73D4D-079A-47E8-83CB-A98849204E83}" type="datetimeFigureOut">
              <a:rPr lang="pt-BR" smtClean="0"/>
              <a:pPr/>
              <a:t>09/12/2012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40773-B76C-4021-8177-76EC57ADBD25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73D4D-079A-47E8-83CB-A98849204E83}" type="datetimeFigureOut">
              <a:rPr lang="pt-BR" smtClean="0"/>
              <a:pPr/>
              <a:t>09/12/2012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40773-B76C-4021-8177-76EC57ADBD25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73D4D-079A-47E8-83CB-A98849204E83}" type="datetimeFigureOut">
              <a:rPr lang="pt-BR" smtClean="0"/>
              <a:pPr/>
              <a:t>09/12/2012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40773-B76C-4021-8177-76EC57ADBD25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73D4D-079A-47E8-83CB-A98849204E83}" type="datetimeFigureOut">
              <a:rPr lang="pt-BR" smtClean="0"/>
              <a:pPr/>
              <a:t>09/12/2012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40773-B76C-4021-8177-76EC57ADBD25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73D4D-079A-47E8-83CB-A98849204E83}" type="datetimeFigureOut">
              <a:rPr lang="pt-BR" smtClean="0"/>
              <a:pPr/>
              <a:t>09/12/2012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40773-B76C-4021-8177-76EC57ADBD25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173D4D-079A-47E8-83CB-A98849204E83}" type="datetimeFigureOut">
              <a:rPr lang="pt-BR" smtClean="0"/>
              <a:pPr/>
              <a:t>09/12/2012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D40773-B76C-4021-8177-76EC57ADBD25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600" dirty="0" smtClean="0">
                <a:latin typeface="Arial Black" pitchFamily="34" charset="0"/>
              </a:rPr>
              <a:t>Defesa Profissional SMP-2012</a:t>
            </a:r>
            <a:br>
              <a:rPr lang="pt-BR" sz="3600" dirty="0" smtClean="0">
                <a:latin typeface="Arial Black" pitchFamily="34" charset="0"/>
              </a:rPr>
            </a:br>
            <a:r>
              <a:rPr lang="pt-BR" sz="3600" dirty="0" smtClean="0">
                <a:latin typeface="Arial Black" pitchFamily="34" charset="0"/>
              </a:rPr>
              <a:t>Objetivos:</a:t>
            </a:r>
            <a:endParaRPr lang="pt-BR" sz="3600" dirty="0">
              <a:latin typeface="Arial Black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400" dirty="0" smtClean="0">
                <a:latin typeface="Arial Black" pitchFamily="34" charset="0"/>
              </a:rPr>
              <a:t>Aproximação do Pediatra</a:t>
            </a:r>
          </a:p>
          <a:p>
            <a:r>
              <a:rPr lang="pt-BR" sz="2400" dirty="0" smtClean="0">
                <a:latin typeface="Arial Black" pitchFamily="34" charset="0"/>
              </a:rPr>
              <a:t>Busca de Implantação das  Diretrizes da SBP</a:t>
            </a:r>
          </a:p>
          <a:p>
            <a:r>
              <a:rPr lang="pt-BR" sz="2400" dirty="0" smtClean="0">
                <a:latin typeface="Arial Black" pitchFamily="34" charset="0"/>
              </a:rPr>
              <a:t>Discussão com as operadoras:</a:t>
            </a:r>
          </a:p>
          <a:p>
            <a:pPr>
              <a:buNone/>
            </a:pPr>
            <a:r>
              <a:rPr lang="pt-BR" sz="2400" dirty="0">
                <a:latin typeface="Arial Black" pitchFamily="34" charset="0"/>
              </a:rPr>
              <a:t> </a:t>
            </a:r>
            <a:r>
              <a:rPr lang="pt-BR" sz="2400" dirty="0" smtClean="0">
                <a:latin typeface="Arial Black" pitchFamily="34" charset="0"/>
              </a:rPr>
              <a:t>   Abramge, Unidas, Seguradoras e Sistema    Unimed</a:t>
            </a:r>
          </a:p>
          <a:p>
            <a:r>
              <a:rPr lang="pt-BR" sz="2400" dirty="0" smtClean="0">
                <a:latin typeface="Arial Black" pitchFamily="34" charset="0"/>
              </a:rPr>
              <a:t>Garantia das conquistas anteriores</a:t>
            </a:r>
          </a:p>
          <a:p>
            <a:r>
              <a:rPr lang="pt-BR" sz="2400" dirty="0" smtClean="0">
                <a:latin typeface="Arial Black" pitchFamily="34" charset="0"/>
              </a:rPr>
              <a:t>Avanços para a categoria</a:t>
            </a:r>
          </a:p>
          <a:p>
            <a:r>
              <a:rPr lang="pt-BR" sz="2400" dirty="0" smtClean="0">
                <a:latin typeface="Arial Black" pitchFamily="34" charset="0"/>
              </a:rPr>
              <a:t>Parceria com as demais Entidades Médicas 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latin typeface="Arial Black" pitchFamily="34" charset="0"/>
              </a:rPr>
              <a:t>Unimed BH</a:t>
            </a:r>
            <a:endParaRPr lang="pt-BR" dirty="0">
              <a:latin typeface="Arial Black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>
                <a:latin typeface="Arial Black" pitchFamily="34" charset="0"/>
              </a:rPr>
              <a:t>Aumento da consulta comum para 61 reais desde set/2012.</a:t>
            </a:r>
          </a:p>
          <a:p>
            <a:r>
              <a:rPr lang="pt-BR" dirty="0" smtClean="0">
                <a:latin typeface="Arial Black" pitchFamily="34" charset="0"/>
              </a:rPr>
              <a:t>Aumento da consulta de puericultura e demais programas de gestão de risco para R$82,50 desde </a:t>
            </a:r>
            <a:r>
              <a:rPr lang="pt-BR" dirty="0" smtClean="0">
                <a:latin typeface="Arial Black" pitchFamily="34" charset="0"/>
              </a:rPr>
              <a:t>nov./</a:t>
            </a:r>
            <a:r>
              <a:rPr lang="pt-BR" dirty="0" smtClean="0">
                <a:latin typeface="Arial Black" pitchFamily="34" charset="0"/>
              </a:rPr>
              <a:t>2012. </a:t>
            </a:r>
          </a:p>
          <a:p>
            <a:r>
              <a:rPr lang="pt-BR" dirty="0" smtClean="0">
                <a:latin typeface="Arial Black" pitchFamily="34" charset="0"/>
              </a:rPr>
              <a:t>Simplificação na cobrança do PPP (TCAP</a:t>
            </a:r>
            <a:r>
              <a:rPr lang="pt-BR" dirty="0" smtClean="0">
                <a:latin typeface="Arial Black" pitchFamily="34" charset="0"/>
              </a:rPr>
              <a:t>).</a:t>
            </a:r>
            <a:endParaRPr lang="pt-BR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600" dirty="0">
                <a:latin typeface="Arial Black" pitchFamily="34" charset="0"/>
              </a:rPr>
              <a:t>Programas de Gestão de Risco na UnimedBH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>
              <a:buNone/>
            </a:pPr>
            <a:r>
              <a:rPr lang="pt-BR" dirty="0" smtClean="0">
                <a:latin typeface="Arial Black" pitchFamily="34" charset="0"/>
              </a:rPr>
              <a:t>   </a:t>
            </a:r>
            <a:endParaRPr lang="pt-BR" dirty="0">
              <a:latin typeface="Arial Black" pitchFamily="34" charset="0"/>
            </a:endParaRPr>
          </a:p>
          <a:p>
            <a:r>
              <a:rPr lang="pt-BR" dirty="0">
                <a:latin typeface="Arial Black" pitchFamily="34" charset="0"/>
              </a:rPr>
              <a:t>Programa de </a:t>
            </a:r>
            <a:r>
              <a:rPr lang="pt-BR" dirty="0" smtClean="0">
                <a:latin typeface="Arial Black" pitchFamily="34" charset="0"/>
              </a:rPr>
              <a:t>Puericultura 0 a 19 </a:t>
            </a:r>
            <a:r>
              <a:rPr lang="pt-BR" dirty="0">
                <a:latin typeface="Arial Black" pitchFamily="34" charset="0"/>
              </a:rPr>
              <a:t>anos</a:t>
            </a:r>
          </a:p>
          <a:p>
            <a:r>
              <a:rPr lang="pt-BR" dirty="0">
                <a:latin typeface="Arial Black" pitchFamily="34" charset="0"/>
              </a:rPr>
              <a:t>Programa de Atenção à Criança e ao Adolescente Portador de Asma</a:t>
            </a:r>
          </a:p>
          <a:p>
            <a:r>
              <a:rPr lang="pt-BR" dirty="0">
                <a:latin typeface="Arial Black" pitchFamily="34" charset="0"/>
              </a:rPr>
              <a:t>Programa de Atenção à Criança e ao Adolescente Diabético</a:t>
            </a:r>
          </a:p>
          <a:p>
            <a:r>
              <a:rPr lang="pt-BR" dirty="0">
                <a:latin typeface="Arial Black" pitchFamily="34" charset="0"/>
              </a:rPr>
              <a:t>Programa de Acompanhamento Neuropediátrico </a:t>
            </a:r>
            <a:endParaRPr lang="pt-BR" dirty="0" smtClean="0">
              <a:latin typeface="Arial Black" pitchFamily="34" charset="0"/>
            </a:endParaRPr>
          </a:p>
          <a:p>
            <a:pPr>
              <a:buNone/>
            </a:pPr>
            <a:r>
              <a:rPr lang="pt-BR" dirty="0" smtClean="0">
                <a:latin typeface="Arial Black" pitchFamily="34" charset="0"/>
              </a:rPr>
              <a:t>     Obs.</a:t>
            </a:r>
            <a:r>
              <a:rPr lang="pt-BR" dirty="0">
                <a:latin typeface="Arial Black" pitchFamily="34" charset="0"/>
              </a:rPr>
              <a:t> No caso das consultas de inscrição </a:t>
            </a:r>
            <a:r>
              <a:rPr lang="pt-BR" dirty="0" smtClean="0">
                <a:latin typeface="Arial Black" pitchFamily="34" charset="0"/>
              </a:rPr>
              <a:t>(primeira) do </a:t>
            </a:r>
            <a:r>
              <a:rPr lang="pt-BR" dirty="0">
                <a:latin typeface="Arial Black" pitchFamily="34" charset="0"/>
              </a:rPr>
              <a:t>Programa de Puericultura e do Programa de Neuropediatria, o </a:t>
            </a:r>
            <a:r>
              <a:rPr lang="pt-BR" dirty="0" smtClean="0">
                <a:latin typeface="Arial Black" pitchFamily="34" charset="0"/>
              </a:rPr>
              <a:t>valor </a:t>
            </a:r>
            <a:r>
              <a:rPr lang="pt-BR" dirty="0">
                <a:latin typeface="Arial Black" pitchFamily="34" charset="0"/>
              </a:rPr>
              <a:t>é de R$100. As consultas de seguimento serão R$ </a:t>
            </a:r>
            <a:r>
              <a:rPr lang="pt-BR" dirty="0" smtClean="0">
                <a:latin typeface="Arial Black" pitchFamily="34" charset="0"/>
              </a:rPr>
              <a:t>82,50.</a:t>
            </a:r>
            <a:r>
              <a:rPr lang="pt-BR" dirty="0">
                <a:latin typeface="Arial Black" pitchFamily="34" charset="0"/>
              </a:rPr>
              <a:t> </a:t>
            </a:r>
            <a:r>
              <a:rPr lang="pt-BR" dirty="0" smtClean="0">
                <a:latin typeface="Arial Black" pitchFamily="34" charset="0"/>
              </a:rPr>
              <a:t>Ao final do desfecho (de cada criança atendida no programa, por ano) uma nova remuneração extra por paciente poderá variar de R$61,00 a R$100,00, de acordo com indicadores definidos para cada programa</a:t>
            </a:r>
            <a:endParaRPr lang="pt-BR" dirty="0">
              <a:latin typeface="Arial Black" pitchFamily="34" charset="0"/>
            </a:endParaRPr>
          </a:p>
          <a:p>
            <a:pPr>
              <a:buNone/>
            </a:pPr>
            <a:r>
              <a:rPr lang="pt-BR" dirty="0"/>
              <a:t> 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800" dirty="0" smtClean="0">
                <a:latin typeface="Arial Black" pitchFamily="34" charset="0"/>
              </a:rPr>
              <a:t>Importância financeira dos Programas  de Gestão para o Pediatra Cooperado UnimedBH</a:t>
            </a:r>
            <a:endParaRPr lang="pt-BR" sz="2800" dirty="0">
              <a:latin typeface="Arial Black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150000"/>
              </a:lnSpc>
              <a:defRPr/>
            </a:pPr>
            <a:r>
              <a:rPr lang="pt-BR" sz="4400" dirty="0">
                <a:latin typeface="Arial Black" pitchFamily="34" charset="0"/>
              </a:rPr>
              <a:t>Custo dos Programas de </a:t>
            </a:r>
            <a:r>
              <a:rPr lang="pt-BR" sz="4400" dirty="0" smtClean="0">
                <a:latin typeface="Arial Black" pitchFamily="34" charset="0"/>
              </a:rPr>
              <a:t>Pediatria,  </a:t>
            </a:r>
            <a:r>
              <a:rPr lang="pt-BR" sz="4400" dirty="0">
                <a:latin typeface="Arial Black" pitchFamily="34" charset="0"/>
              </a:rPr>
              <a:t>de Janeiro a Setembro de 2012</a:t>
            </a:r>
            <a:r>
              <a:rPr lang="pt-BR" sz="4400" dirty="0" smtClean="0">
                <a:latin typeface="Arial Black" pitchFamily="34" charset="0"/>
              </a:rPr>
              <a:t>:</a:t>
            </a:r>
            <a:endParaRPr lang="pt-BR" sz="4400" dirty="0">
              <a:latin typeface="Arial Black" pitchFamily="34" charset="0"/>
            </a:endParaRPr>
          </a:p>
          <a:p>
            <a:pPr>
              <a:lnSpc>
                <a:spcPct val="150000"/>
              </a:lnSpc>
              <a:defRPr/>
            </a:pPr>
            <a:r>
              <a:rPr lang="pt-BR" sz="4400" dirty="0">
                <a:latin typeface="Arial Black" pitchFamily="34" charset="0"/>
              </a:rPr>
              <a:t>Inscrição e Seguimento: R$1.819.261,10</a:t>
            </a:r>
          </a:p>
          <a:p>
            <a:pPr>
              <a:lnSpc>
                <a:spcPct val="150000"/>
              </a:lnSpc>
              <a:defRPr/>
            </a:pPr>
            <a:r>
              <a:rPr lang="pt-BR" sz="4400" dirty="0">
                <a:latin typeface="Arial Black" pitchFamily="34" charset="0"/>
              </a:rPr>
              <a:t>Desfecho: R$ 2.266.825,00</a:t>
            </a:r>
          </a:p>
          <a:p>
            <a:pPr>
              <a:lnSpc>
                <a:spcPct val="150000"/>
              </a:lnSpc>
              <a:defRPr/>
            </a:pPr>
            <a:r>
              <a:rPr lang="pt-BR" sz="4400" dirty="0">
                <a:latin typeface="Arial Black" pitchFamily="34" charset="0"/>
              </a:rPr>
              <a:t>Total de R$ 4.086,086,10 - equivalente a 77 % do gasto com todos os Programas de Atenção </a:t>
            </a:r>
            <a:r>
              <a:rPr lang="pt-BR" sz="4400" dirty="0" smtClean="0">
                <a:latin typeface="Arial Black" pitchFamily="34" charset="0"/>
              </a:rPr>
              <a:t>à </a:t>
            </a:r>
            <a:r>
              <a:rPr lang="pt-BR" sz="4400" dirty="0">
                <a:latin typeface="Arial Black" pitchFamily="34" charset="0"/>
              </a:rPr>
              <a:t>Saúde da Unimed BH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Autofit/>
          </a:bodyPr>
          <a:lstStyle/>
          <a:p>
            <a:r>
              <a:rPr lang="pt-BR" sz="3200" dirty="0" smtClean="0">
                <a:latin typeface="Arial Black" pitchFamily="34" charset="0"/>
              </a:rPr>
              <a:t>Grande Conquista da SMP na UNIMEDBH:</a:t>
            </a:r>
            <a:br>
              <a:rPr lang="pt-BR" sz="3200" dirty="0" smtClean="0">
                <a:latin typeface="Arial Black" pitchFamily="34" charset="0"/>
              </a:rPr>
            </a:br>
            <a:r>
              <a:rPr lang="pt-BR" sz="3200" dirty="0" smtClean="0">
                <a:latin typeface="Arial Black" pitchFamily="34" charset="0"/>
              </a:rPr>
              <a:t>Aumento no Número de Consultas de Puericultura</a:t>
            </a:r>
            <a:endParaRPr lang="pt-BR" sz="3200" dirty="0">
              <a:latin typeface="Arial Black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680520"/>
          </a:xfrm>
        </p:spPr>
        <p:txBody>
          <a:bodyPr/>
          <a:lstStyle/>
          <a:p>
            <a:pPr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SBP recomenda </a:t>
            </a: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31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consultas APP:</a:t>
            </a:r>
          </a:p>
          <a:p>
            <a:pPr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           9 consultas até 1 ano</a:t>
            </a:r>
          </a:p>
          <a:p>
            <a:pPr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           7 consultas de 1 até 5 anos e, </a:t>
            </a:r>
          </a:p>
          <a:p>
            <a:pPr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          15 consultas de 5 aos 19 anos</a:t>
            </a:r>
          </a:p>
          <a:p>
            <a:pPr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Conquistamos na UNIMEDBH </a:t>
            </a:r>
            <a:r>
              <a:rPr lang="pt-BR" sz="3600" b="1" i="1" dirty="0" smtClean="0">
                <a:latin typeface="Arial" pitchFamily="34" charset="0"/>
                <a:cs typeface="Arial" pitchFamily="34" charset="0"/>
              </a:rPr>
              <a:t>39 consultas</a:t>
            </a:r>
            <a:r>
              <a:rPr lang="pt-BR" sz="36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buNone/>
            </a:pPr>
            <a:r>
              <a:rPr lang="pt-BR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       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12 consultas até 1 ano</a:t>
            </a:r>
          </a:p>
          <a:p>
            <a:pPr>
              <a:buNone/>
            </a:pPr>
            <a:r>
              <a:rPr lang="pt-BR" dirty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      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12 consultas de 1 até 5 anos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e,</a:t>
            </a:r>
          </a:p>
          <a:p>
            <a:pPr>
              <a:buNone/>
            </a:pPr>
            <a:r>
              <a:rPr lang="pt-BR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        15 consultas de 5 aos 19 anos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28800"/>
          </a:xfrm>
        </p:spPr>
        <p:txBody>
          <a:bodyPr>
            <a:normAutofit fontScale="90000"/>
          </a:bodyPr>
          <a:lstStyle/>
          <a:p>
            <a:r>
              <a:rPr lang="pt-BR" sz="2200" dirty="0" smtClean="0">
                <a:latin typeface="Arial Black" pitchFamily="34" charset="0"/>
              </a:rPr>
              <a:t>Graças ao empenho da SMP, a remuneração do Cooperado da UNIMEDBH melhorou nos últimos 3 anos:</a:t>
            </a:r>
            <a:br>
              <a:rPr lang="pt-BR" sz="2200" dirty="0" smtClean="0">
                <a:latin typeface="Arial Black" pitchFamily="34" charset="0"/>
              </a:rPr>
            </a:br>
            <a:r>
              <a:rPr lang="pt-BR" sz="2200" dirty="0" smtClean="0">
                <a:latin typeface="Arial Black" pitchFamily="34" charset="0"/>
              </a:rPr>
              <a:t>Evolução da produção da Pediatria na Unimed BH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457200" y="1484784"/>
          <a:ext cx="8229600" cy="46413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600" dirty="0" smtClean="0">
                <a:latin typeface="Arial Black" pitchFamily="34" charset="0"/>
              </a:rPr>
              <a:t>Não melhorou mais por que nem todos participam...</a:t>
            </a:r>
            <a:endParaRPr lang="pt-BR" sz="3600" dirty="0">
              <a:latin typeface="Arial Black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150000"/>
              </a:lnSpc>
              <a:defRPr/>
            </a:pPr>
            <a:r>
              <a:rPr lang="pt-BR" sz="3400" dirty="0">
                <a:latin typeface="Arial Black" pitchFamily="34" charset="0"/>
              </a:rPr>
              <a:t>534 pediatras </a:t>
            </a:r>
            <a:r>
              <a:rPr lang="pt-BR" sz="3400" dirty="0" smtClean="0">
                <a:latin typeface="Arial Black" pitchFamily="34" charset="0"/>
              </a:rPr>
              <a:t>cooperados na </a:t>
            </a:r>
            <a:r>
              <a:rPr lang="pt-BR" sz="3400" dirty="0" err="1" smtClean="0">
                <a:latin typeface="Arial Black" pitchFamily="34" charset="0"/>
              </a:rPr>
              <a:t>UnimedBH</a:t>
            </a:r>
            <a:r>
              <a:rPr lang="pt-BR" sz="3400" dirty="0" smtClean="0">
                <a:latin typeface="Arial Black" pitchFamily="34" charset="0"/>
              </a:rPr>
              <a:t>;</a:t>
            </a:r>
            <a:endParaRPr lang="pt-BR" sz="3400" dirty="0">
              <a:latin typeface="Arial Black" pitchFamily="34" charset="0"/>
            </a:endParaRPr>
          </a:p>
          <a:p>
            <a:pPr>
              <a:lnSpc>
                <a:spcPct val="150000"/>
              </a:lnSpc>
              <a:defRPr/>
            </a:pPr>
            <a:r>
              <a:rPr lang="pt-BR" sz="3400" dirty="0">
                <a:latin typeface="Arial Black" pitchFamily="34" charset="0"/>
              </a:rPr>
              <a:t>402 pediatras cooperados atendendo em </a:t>
            </a:r>
            <a:r>
              <a:rPr lang="pt-BR" sz="3400" dirty="0" smtClean="0">
                <a:latin typeface="Arial Black" pitchFamily="34" charset="0"/>
              </a:rPr>
              <a:t>consultório;</a:t>
            </a:r>
            <a:endParaRPr lang="pt-BR" sz="3400" dirty="0">
              <a:latin typeface="Arial Black" pitchFamily="34" charset="0"/>
            </a:endParaRPr>
          </a:p>
          <a:p>
            <a:pPr>
              <a:lnSpc>
                <a:spcPct val="150000"/>
              </a:lnSpc>
              <a:defRPr/>
            </a:pPr>
            <a:r>
              <a:rPr lang="pt-BR" sz="3400" dirty="0">
                <a:latin typeface="Arial Black" pitchFamily="34" charset="0"/>
              </a:rPr>
              <a:t>264 pediatras inscrevendo em Programas nos últimos 06 meses (65% dos pediatras que atendem em consultório</a:t>
            </a:r>
            <a:r>
              <a:rPr lang="pt-BR" sz="3400" dirty="0" smtClean="0">
                <a:latin typeface="Arial Black" pitchFamily="34" charset="0"/>
              </a:rPr>
              <a:t>);</a:t>
            </a:r>
            <a:endParaRPr lang="pt-BR" sz="3400" dirty="0">
              <a:latin typeface="Arial Black" pitchFamily="34" charset="0"/>
            </a:endParaRPr>
          </a:p>
          <a:p>
            <a:pPr>
              <a:lnSpc>
                <a:spcPct val="150000"/>
              </a:lnSpc>
              <a:defRPr/>
            </a:pPr>
            <a:r>
              <a:rPr lang="pt-BR" sz="3400" b="1" i="1" dirty="0">
                <a:latin typeface="Arial Black" pitchFamily="34" charset="0"/>
              </a:rPr>
              <a:t>138 médicos </a:t>
            </a:r>
            <a:r>
              <a:rPr lang="pt-BR" sz="3400" b="1" i="1" u="sng" dirty="0">
                <a:latin typeface="Arial Black" pitchFamily="34" charset="0"/>
              </a:rPr>
              <a:t>não participaram de programas </a:t>
            </a:r>
            <a:r>
              <a:rPr lang="pt-BR" sz="3400" b="1" i="1" dirty="0">
                <a:latin typeface="Arial Black" pitchFamily="34" charset="0"/>
              </a:rPr>
              <a:t>nos últimos 06 </a:t>
            </a:r>
            <a:r>
              <a:rPr lang="pt-BR" sz="3400" b="1" i="1" dirty="0" smtClean="0">
                <a:latin typeface="Arial Black" pitchFamily="34" charset="0"/>
              </a:rPr>
              <a:t>meses (35%  dos pediatras  que atendem Unimed em consultórios)!</a:t>
            </a:r>
            <a:endParaRPr lang="pt-BR" sz="3400" b="1" i="1" dirty="0">
              <a:latin typeface="Arial Black" pitchFamily="34" charset="0"/>
            </a:endParaRPr>
          </a:p>
          <a:p>
            <a:endParaRPr lang="pt-B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62274"/>
          </a:xfrm>
        </p:spPr>
        <p:txBody>
          <a:bodyPr>
            <a:normAutofit fontScale="90000"/>
          </a:bodyPr>
          <a:lstStyle/>
          <a:p>
            <a:r>
              <a:rPr lang="pt-BR" sz="3200" dirty="0">
                <a:solidFill>
                  <a:sysClr val="windowText" lastClr="000000"/>
                </a:solidFill>
                <a:latin typeface="Arial Black" pitchFamily="34" charset="0"/>
              </a:rPr>
              <a:t>E</a:t>
            </a:r>
            <a:r>
              <a:rPr lang="pt-BR" sz="3200" dirty="0" smtClean="0">
                <a:solidFill>
                  <a:sysClr val="windowText" lastClr="000000"/>
                </a:solidFill>
                <a:latin typeface="Arial Black" pitchFamily="34" charset="0"/>
              </a:rPr>
              <a:t>m Minas e no Brasil o </a:t>
            </a:r>
            <a:r>
              <a:rPr lang="pt-BR" sz="3200" dirty="0">
                <a:solidFill>
                  <a:sysClr val="windowText" lastClr="000000"/>
                </a:solidFill>
                <a:latin typeface="Arial Black" pitchFamily="34" charset="0"/>
              </a:rPr>
              <a:t>i</a:t>
            </a:r>
            <a:r>
              <a:rPr lang="pt-BR" sz="3200" dirty="0" smtClean="0">
                <a:solidFill>
                  <a:sysClr val="windowText" lastClr="000000"/>
                </a:solidFill>
                <a:latin typeface="Arial Black" pitchFamily="34" charset="0"/>
              </a:rPr>
              <a:t>mportante é continuar mobilizando, seja nas Unimeds, seja na Unidas, Seguradoras e , principalmente, na Medicina </a:t>
            </a:r>
            <a:r>
              <a:rPr lang="pt-BR" sz="3200" smtClean="0">
                <a:solidFill>
                  <a:sysClr val="windowText" lastClr="000000"/>
                </a:solidFill>
                <a:latin typeface="Arial Black" pitchFamily="34" charset="0"/>
              </a:rPr>
              <a:t>de Grupo, </a:t>
            </a:r>
            <a:r>
              <a:rPr lang="pt-BR" sz="3200" dirty="0" smtClean="0">
                <a:solidFill>
                  <a:sysClr val="windowText" lastClr="000000"/>
                </a:solidFill>
                <a:latin typeface="Arial Black" pitchFamily="34" charset="0"/>
              </a:rPr>
              <a:t>a pior pagadora.</a:t>
            </a:r>
            <a:endParaRPr lang="pt-BR" sz="3200" dirty="0">
              <a:solidFill>
                <a:sysClr val="windowText" lastClr="000000"/>
              </a:solidFill>
              <a:latin typeface="Arial Black" pitchFamily="34" charset="0"/>
            </a:endParaRPr>
          </a:p>
        </p:txBody>
      </p:sp>
      <p:pic>
        <p:nvPicPr>
          <p:cNvPr id="4" name="Espaço Reservado para Conteúdo 3" descr="ourp preto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15616" y="3573016"/>
            <a:ext cx="2628900" cy="1743075"/>
          </a:xfrm>
        </p:spPr>
      </p:pic>
      <p:pic>
        <p:nvPicPr>
          <p:cNvPr id="5" name="Imagem 4" descr="b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55976" y="2996952"/>
            <a:ext cx="2867025" cy="1600200"/>
          </a:xfrm>
          <a:prstGeom prst="rect">
            <a:avLst/>
          </a:prstGeom>
        </p:spPr>
      </p:pic>
      <p:pic>
        <p:nvPicPr>
          <p:cNvPr id="6" name="Imagem 5" descr="congonha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004048" y="4941168"/>
            <a:ext cx="2962275" cy="154305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latin typeface="Arial Black" pitchFamily="34" charset="0"/>
              </a:rPr>
              <a:t>ABRAMGE</a:t>
            </a:r>
            <a:endParaRPr lang="pt-BR" dirty="0">
              <a:latin typeface="Arial Black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pt-BR" dirty="0">
                <a:latin typeface="Arial Black" pitchFamily="34" charset="0"/>
              </a:rPr>
              <a:t>P</a:t>
            </a:r>
            <a:r>
              <a:rPr lang="pt-BR" dirty="0" smtClean="0">
                <a:latin typeface="Arial Black" pitchFamily="34" charset="0"/>
              </a:rPr>
              <a:t>oucos avanços, </a:t>
            </a:r>
            <a:r>
              <a:rPr lang="pt-BR" dirty="0">
                <a:latin typeface="Arial Black" pitchFamily="34" charset="0"/>
              </a:rPr>
              <a:t>a</a:t>
            </a:r>
            <a:r>
              <a:rPr lang="pt-BR" dirty="0" smtClean="0">
                <a:latin typeface="Arial Black" pitchFamily="34" charset="0"/>
              </a:rPr>
              <a:t>umentos isolados, principalmente ligados a negociações locais de Cooperativas de Trabalho vinculadas aos Hospitais e Sistema FENCOM</a:t>
            </a:r>
          </a:p>
          <a:p>
            <a:pPr algn="ctr">
              <a:buNone/>
            </a:pPr>
            <a:r>
              <a:rPr lang="pt-BR" dirty="0" smtClean="0">
                <a:latin typeface="Arial Black" pitchFamily="34" charset="0"/>
              </a:rPr>
              <a:t>Valor de consulta variando de 45 a 80 reais</a:t>
            </a:r>
            <a:endParaRPr lang="pt-BR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latin typeface="Arial Black" pitchFamily="34" charset="0"/>
              </a:rPr>
              <a:t>UNIDAS</a:t>
            </a:r>
            <a:endParaRPr lang="pt-BR" dirty="0">
              <a:latin typeface="Arial Black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>
                <a:latin typeface="Arial Black" pitchFamily="34" charset="0"/>
              </a:rPr>
              <a:t>Consulta em MG é de 65 reais</a:t>
            </a:r>
          </a:p>
          <a:p>
            <a:r>
              <a:rPr lang="pt-BR" dirty="0" smtClean="0">
                <a:latin typeface="Arial Black" pitchFamily="34" charset="0"/>
              </a:rPr>
              <a:t>Foco: unificar e fortalecer as outras especialidades medicas, apoiando e se unindo à Comissão Estadual de Honorários Médicos</a:t>
            </a:r>
            <a:endParaRPr lang="pt-BR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latin typeface="Arial Black" pitchFamily="34" charset="0"/>
              </a:rPr>
              <a:t>Bradesco</a:t>
            </a:r>
            <a:endParaRPr lang="pt-BR" dirty="0">
              <a:latin typeface="Arial Black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pt-BR" dirty="0" smtClean="0">
                <a:latin typeface="Arial Black" pitchFamily="34" charset="0"/>
              </a:rPr>
              <a:t> Reajuste de 7,15 % nas consultas, </a:t>
            </a:r>
          </a:p>
          <a:p>
            <a:pPr algn="ctr">
              <a:buNone/>
            </a:pPr>
            <a:r>
              <a:rPr lang="pt-BR" dirty="0" smtClean="0">
                <a:latin typeface="Arial Black" pitchFamily="34" charset="0"/>
              </a:rPr>
              <a:t>aumentando  para R$69,65  </a:t>
            </a:r>
          </a:p>
          <a:p>
            <a:pPr algn="ctr">
              <a:buNone/>
            </a:pPr>
            <a:r>
              <a:rPr lang="pt-BR" dirty="0" smtClean="0">
                <a:latin typeface="Arial Black" pitchFamily="34" charset="0"/>
              </a:rPr>
              <a:t>desde out/2012.</a:t>
            </a:r>
            <a:endParaRPr lang="pt-BR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1143000"/>
          </a:xfrm>
        </p:spPr>
        <p:txBody>
          <a:bodyPr>
            <a:noAutofit/>
          </a:bodyPr>
          <a:lstStyle/>
          <a:p>
            <a:r>
              <a:rPr lang="pt-BR" sz="1600" dirty="0" smtClean="0">
                <a:latin typeface="Arial Black" pitchFamily="34" charset="0"/>
              </a:rPr>
              <a:t>Lembrando no quadro abaixo  a Proposta de Puericultura SBP, vamos aos exemplos no Sistema Unimed em MG.</a:t>
            </a:r>
            <a:br>
              <a:rPr lang="pt-BR" sz="1600" dirty="0" smtClean="0">
                <a:latin typeface="Arial Black" pitchFamily="34" charset="0"/>
              </a:rPr>
            </a:br>
            <a:r>
              <a:rPr lang="pt-BR" sz="1600" dirty="0" smtClean="0">
                <a:latin typeface="Arial Black" pitchFamily="34" charset="0"/>
              </a:rPr>
              <a:t> No estado existem 61 Unimeds singulares e 5 </a:t>
            </a:r>
            <a:r>
              <a:rPr lang="pt-BR" sz="1600" dirty="0" err="1" smtClean="0">
                <a:latin typeface="Arial Black" pitchFamily="34" charset="0"/>
              </a:rPr>
              <a:t>Intrafederativas</a:t>
            </a:r>
            <a:r>
              <a:rPr lang="pt-BR" sz="1600" dirty="0" smtClean="0">
                <a:latin typeface="Arial Black" pitchFamily="34" charset="0"/>
              </a:rPr>
              <a:t>.</a:t>
            </a:r>
            <a:endParaRPr lang="pt-BR" sz="1600" dirty="0">
              <a:latin typeface="Arial Black" pitchFamily="34" charset="0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7084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200" b="1" dirty="0">
                          <a:latin typeface="Times New Roman"/>
                          <a:ea typeface="Times New Roman"/>
                          <a:cs typeface="Times New Roman"/>
                        </a:rPr>
                        <a:t> Lactente 0-2 anos</a:t>
                      </a:r>
                      <a:r>
                        <a:rPr lang="pt-BR" sz="12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pt-BR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200" b="1" dirty="0">
                          <a:latin typeface="Times New Roman"/>
                          <a:ea typeface="Times New Roman"/>
                          <a:cs typeface="Times New Roman"/>
                        </a:rPr>
                        <a:t>Pré-escolar 2-4 anos</a:t>
                      </a:r>
                      <a:r>
                        <a:rPr lang="pt-BR" sz="12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pt-BR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200" b="1" dirty="0">
                          <a:latin typeface="Times New Roman"/>
                          <a:ea typeface="Times New Roman"/>
                          <a:cs typeface="Times New Roman"/>
                        </a:rPr>
                        <a:t>Escolar 5-10 anos</a:t>
                      </a:r>
                      <a:r>
                        <a:rPr lang="pt-BR" sz="12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pt-BR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Adolesc</a:t>
                      </a:r>
                      <a:r>
                        <a:rPr lang="pt-BR" sz="1200" b="1" dirty="0">
                          <a:latin typeface="Times New Roman"/>
                          <a:ea typeface="Times New Roman"/>
                          <a:cs typeface="Times New Roman"/>
                        </a:rPr>
                        <a:t>.11-19 anos</a:t>
                      </a:r>
                      <a:r>
                        <a:rPr lang="pt-BR" sz="12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pt-BR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200">
                          <a:latin typeface="Times New Roman"/>
                          <a:ea typeface="Times New Roman"/>
                          <a:cs typeface="Times New Roman"/>
                        </a:rPr>
                        <a:t>1ª semana</a:t>
                      </a:r>
                      <a:endParaRPr lang="pt-B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200">
                          <a:latin typeface="Times New Roman"/>
                          <a:ea typeface="Times New Roman"/>
                          <a:cs typeface="Times New Roman"/>
                        </a:rPr>
                        <a:t>15 meses</a:t>
                      </a:r>
                      <a:endParaRPr lang="pt-B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200">
                          <a:latin typeface="Times New Roman"/>
                          <a:ea typeface="Times New Roman"/>
                          <a:cs typeface="Times New Roman"/>
                        </a:rPr>
                        <a:t>5 anos</a:t>
                      </a:r>
                      <a:endParaRPr lang="pt-B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200">
                          <a:latin typeface="Times New Roman"/>
                          <a:ea typeface="Times New Roman"/>
                          <a:cs typeface="Times New Roman"/>
                        </a:rPr>
                        <a:t>11 anos</a:t>
                      </a:r>
                      <a:endParaRPr lang="pt-B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200">
                          <a:latin typeface="Times New Roman"/>
                          <a:ea typeface="Times New Roman"/>
                          <a:cs typeface="Times New Roman"/>
                        </a:rPr>
                        <a:t>1 mês</a:t>
                      </a:r>
                      <a:endParaRPr lang="pt-B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200">
                          <a:latin typeface="Times New Roman"/>
                          <a:ea typeface="Times New Roman"/>
                          <a:cs typeface="Times New Roman"/>
                        </a:rPr>
                        <a:t>18 meses</a:t>
                      </a:r>
                      <a:endParaRPr lang="pt-B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200">
                          <a:latin typeface="Times New Roman"/>
                          <a:ea typeface="Times New Roman"/>
                          <a:cs typeface="Times New Roman"/>
                        </a:rPr>
                        <a:t>6 anos</a:t>
                      </a:r>
                      <a:endParaRPr lang="pt-B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200">
                          <a:latin typeface="Times New Roman"/>
                          <a:ea typeface="Times New Roman"/>
                          <a:cs typeface="Times New Roman"/>
                        </a:rPr>
                        <a:t>12 anos</a:t>
                      </a:r>
                      <a:endParaRPr lang="pt-B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200">
                          <a:latin typeface="Times New Roman"/>
                          <a:ea typeface="Times New Roman"/>
                          <a:cs typeface="Times New Roman"/>
                        </a:rPr>
                        <a:t>2 meses</a:t>
                      </a:r>
                      <a:endParaRPr lang="pt-B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200">
                          <a:latin typeface="Times New Roman"/>
                          <a:ea typeface="Times New Roman"/>
                          <a:cs typeface="Times New Roman"/>
                        </a:rPr>
                        <a:t>24 meses</a:t>
                      </a:r>
                      <a:endParaRPr lang="pt-B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200">
                          <a:latin typeface="Times New Roman"/>
                          <a:ea typeface="Times New Roman"/>
                          <a:cs typeface="Times New Roman"/>
                        </a:rPr>
                        <a:t>7 anos</a:t>
                      </a:r>
                      <a:endParaRPr lang="pt-B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200">
                          <a:latin typeface="Times New Roman"/>
                          <a:ea typeface="Times New Roman"/>
                          <a:cs typeface="Times New Roman"/>
                        </a:rPr>
                        <a:t>13 anos</a:t>
                      </a:r>
                      <a:endParaRPr lang="pt-B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200">
                          <a:latin typeface="Times New Roman"/>
                          <a:ea typeface="Times New Roman"/>
                          <a:cs typeface="Times New Roman"/>
                        </a:rPr>
                        <a:t>3 meses</a:t>
                      </a:r>
                      <a:endParaRPr lang="pt-B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200">
                          <a:latin typeface="Times New Roman"/>
                          <a:ea typeface="Times New Roman"/>
                          <a:cs typeface="Times New Roman"/>
                        </a:rPr>
                        <a:t>30 meses</a:t>
                      </a:r>
                      <a:endParaRPr lang="pt-B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200">
                          <a:latin typeface="Times New Roman"/>
                          <a:ea typeface="Times New Roman"/>
                          <a:cs typeface="Times New Roman"/>
                        </a:rPr>
                        <a:t>8 anos</a:t>
                      </a:r>
                      <a:endParaRPr lang="pt-B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200">
                          <a:latin typeface="Times New Roman"/>
                          <a:ea typeface="Times New Roman"/>
                          <a:cs typeface="Times New Roman"/>
                        </a:rPr>
                        <a:t>14 anos</a:t>
                      </a:r>
                      <a:endParaRPr lang="pt-B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200">
                          <a:latin typeface="Times New Roman"/>
                          <a:ea typeface="Times New Roman"/>
                          <a:cs typeface="Times New Roman"/>
                        </a:rPr>
                        <a:t>4 meses</a:t>
                      </a:r>
                      <a:endParaRPr lang="pt-B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200">
                          <a:latin typeface="Times New Roman"/>
                          <a:ea typeface="Times New Roman"/>
                          <a:cs typeface="Times New Roman"/>
                        </a:rPr>
                        <a:t>36 meses</a:t>
                      </a:r>
                      <a:endParaRPr lang="pt-B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200">
                          <a:latin typeface="Times New Roman"/>
                          <a:ea typeface="Times New Roman"/>
                          <a:cs typeface="Times New Roman"/>
                        </a:rPr>
                        <a:t>9 anos</a:t>
                      </a:r>
                      <a:endParaRPr lang="pt-B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200">
                          <a:latin typeface="Times New Roman"/>
                          <a:ea typeface="Times New Roman"/>
                          <a:cs typeface="Times New Roman"/>
                        </a:rPr>
                        <a:t>15 anos</a:t>
                      </a:r>
                      <a:endParaRPr lang="pt-B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200">
                          <a:latin typeface="Times New Roman"/>
                          <a:ea typeface="Times New Roman"/>
                          <a:cs typeface="Times New Roman"/>
                        </a:rPr>
                        <a:t>5 meses</a:t>
                      </a:r>
                      <a:endParaRPr lang="pt-B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200">
                          <a:latin typeface="Times New Roman"/>
                          <a:ea typeface="Times New Roman"/>
                          <a:cs typeface="Times New Roman"/>
                        </a:rPr>
                        <a:t>42 meses</a:t>
                      </a:r>
                      <a:endParaRPr lang="pt-B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200">
                          <a:latin typeface="Times New Roman"/>
                          <a:ea typeface="Times New Roman"/>
                          <a:cs typeface="Times New Roman"/>
                        </a:rPr>
                        <a:t>10 anos</a:t>
                      </a:r>
                      <a:endParaRPr lang="pt-B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200">
                          <a:latin typeface="Times New Roman"/>
                          <a:ea typeface="Times New Roman"/>
                          <a:cs typeface="Times New Roman"/>
                        </a:rPr>
                        <a:t>16 anos</a:t>
                      </a:r>
                      <a:endParaRPr lang="pt-B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200">
                          <a:latin typeface="Times New Roman"/>
                          <a:ea typeface="Times New Roman"/>
                          <a:cs typeface="Times New Roman"/>
                        </a:rPr>
                        <a:t>6 meses</a:t>
                      </a:r>
                      <a:endParaRPr lang="pt-B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200">
                          <a:latin typeface="Times New Roman"/>
                          <a:ea typeface="Times New Roman"/>
                          <a:cs typeface="Times New Roman"/>
                        </a:rPr>
                        <a:t>48 meses</a:t>
                      </a:r>
                      <a:endParaRPr lang="pt-B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2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pt-B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200">
                          <a:latin typeface="Times New Roman"/>
                          <a:ea typeface="Times New Roman"/>
                          <a:cs typeface="Times New Roman"/>
                        </a:rPr>
                        <a:t>17 anos</a:t>
                      </a:r>
                      <a:endParaRPr lang="pt-B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200">
                          <a:latin typeface="Times New Roman"/>
                          <a:ea typeface="Times New Roman"/>
                          <a:cs typeface="Times New Roman"/>
                        </a:rPr>
                        <a:t>9 meses</a:t>
                      </a:r>
                      <a:endParaRPr lang="pt-B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2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pt-B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2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pt-B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200">
                          <a:latin typeface="Times New Roman"/>
                          <a:ea typeface="Times New Roman"/>
                          <a:cs typeface="Times New Roman"/>
                        </a:rPr>
                        <a:t>18 anos</a:t>
                      </a:r>
                      <a:endParaRPr lang="pt-B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200" dirty="0">
                          <a:latin typeface="Times New Roman"/>
                          <a:ea typeface="Times New Roman"/>
                          <a:cs typeface="Times New Roman"/>
                        </a:rPr>
                        <a:t>12 meses</a:t>
                      </a:r>
                      <a:endParaRPr lang="pt-BR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2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pt-B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2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pt-B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200" dirty="0">
                          <a:latin typeface="Times New Roman"/>
                          <a:ea typeface="Times New Roman"/>
                          <a:cs typeface="Times New Roman"/>
                        </a:rPr>
                        <a:t>19 anos </a:t>
                      </a:r>
                      <a:endParaRPr lang="pt-BR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4000" dirty="0" smtClean="0">
                <a:latin typeface="Arial Black" pitchFamily="34" charset="0"/>
              </a:rPr>
              <a:t>Estratégia para o Sistema UNIMED</a:t>
            </a:r>
            <a:endParaRPr lang="pt-BR" sz="4000" dirty="0">
              <a:latin typeface="Arial Black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sz="3000" dirty="0" smtClean="0">
                <a:latin typeface="Arial Black" pitchFamily="34" charset="0"/>
              </a:rPr>
              <a:t>Objetivar a implantação das diretrizes da SBP.</a:t>
            </a:r>
          </a:p>
          <a:p>
            <a:r>
              <a:rPr lang="pt-BR" sz="3000" dirty="0" smtClean="0">
                <a:latin typeface="Arial Black" pitchFamily="34" charset="0"/>
              </a:rPr>
              <a:t>Estimulo logístico  às negociações locais entre cooperados e singulares.</a:t>
            </a:r>
          </a:p>
          <a:p>
            <a:r>
              <a:rPr lang="pt-BR" sz="3000" dirty="0" smtClean="0">
                <a:latin typeface="Arial Black" pitchFamily="34" charset="0"/>
              </a:rPr>
              <a:t>Ampliar divulgação das conquistas já obtidas como Unimed Varginha (APP) e novas como Unimed Ubá (multa pela ANS por não pagamento da    consulta de retorno).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latin typeface="Arial Black" pitchFamily="34" charset="0"/>
              </a:rPr>
              <a:t>Unimed Varginha</a:t>
            </a:r>
            <a:endParaRPr lang="pt-BR" dirty="0">
              <a:latin typeface="Arial Black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pt-BR" dirty="0"/>
              <a:t> </a:t>
            </a:r>
          </a:p>
          <a:p>
            <a:pPr algn="ctr">
              <a:buNone/>
            </a:pPr>
            <a:r>
              <a:rPr lang="pt-BR" dirty="0">
                <a:latin typeface="Arial Black" pitchFamily="34" charset="0"/>
              </a:rPr>
              <a:t>Implantação da puericultura como procedimento médico especializado seguindo </a:t>
            </a:r>
            <a:r>
              <a:rPr lang="pt-BR" i="1" u="sng" dirty="0">
                <a:latin typeface="Arial Black" pitchFamily="34" charset="0"/>
              </a:rPr>
              <a:t>cronograma da SBP </a:t>
            </a:r>
            <a:r>
              <a:rPr lang="pt-BR" dirty="0">
                <a:latin typeface="Arial Black" pitchFamily="34" charset="0"/>
              </a:rPr>
              <a:t>até 2 anos e com remuneração baseada na CBHPM 2008 com deflator de 15% já á partir de 1 de janeiro de 2013 (R$ 122,00 - 15%  = </a:t>
            </a:r>
            <a:r>
              <a:rPr lang="pt-BR" dirty="0" smtClean="0">
                <a:latin typeface="Arial Black" pitchFamily="34" charset="0"/>
              </a:rPr>
              <a:t>R$95,20</a:t>
            </a:r>
            <a:r>
              <a:rPr lang="pt-BR" dirty="0">
                <a:latin typeface="Arial Black" pitchFamily="34" charset="0"/>
              </a:rPr>
              <a:t>)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dirty="0" smtClean="0">
                <a:latin typeface="Arial Black" pitchFamily="34" charset="0"/>
              </a:rPr>
              <a:t>Unimed Uberlândia</a:t>
            </a:r>
            <a:endParaRPr lang="pt-BR" sz="4000" dirty="0">
              <a:latin typeface="Arial Black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28596" y="1285860"/>
            <a:ext cx="8229600" cy="4929411"/>
          </a:xfrm>
        </p:spPr>
        <p:txBody>
          <a:bodyPr>
            <a:noAutofit/>
          </a:bodyPr>
          <a:lstStyle/>
          <a:p>
            <a:r>
              <a:rPr lang="pt-BR" sz="1800" b="1" i="1" u="sng" dirty="0" smtClean="0">
                <a:latin typeface="Arial Black" pitchFamily="34" charset="0"/>
              </a:rPr>
              <a:t>Dois meses de paralisação (setembro a novembro)</a:t>
            </a:r>
          </a:p>
          <a:p>
            <a:r>
              <a:rPr lang="pt-BR" sz="1800" b="1" dirty="0">
                <a:latin typeface="Arial Black" pitchFamily="34" charset="0"/>
              </a:rPr>
              <a:t>1 - Atendimento Ambulatorial em Puericultura - AAP</a:t>
            </a:r>
            <a:r>
              <a:rPr lang="pt-BR" sz="1800" b="1" dirty="0" smtClean="0">
                <a:latin typeface="Arial Black" pitchFamily="34" charset="0"/>
              </a:rPr>
              <a:t>,</a:t>
            </a:r>
          </a:p>
          <a:p>
            <a:pPr>
              <a:buNone/>
            </a:pPr>
            <a:r>
              <a:rPr lang="pt-BR" sz="1800" b="1" dirty="0">
                <a:latin typeface="Arial Black" pitchFamily="34" charset="0"/>
              </a:rPr>
              <a:t> </a:t>
            </a:r>
            <a:r>
              <a:rPr lang="pt-BR" sz="1800" b="1" dirty="0" smtClean="0">
                <a:latin typeface="Arial Black" pitchFamily="34" charset="0"/>
              </a:rPr>
              <a:t>    </a:t>
            </a:r>
            <a:r>
              <a:rPr lang="pt-BR" sz="1800" b="1" dirty="0">
                <a:latin typeface="Arial Black" pitchFamily="34" charset="0"/>
              </a:rPr>
              <a:t>para o acompanhamento da criança com idade de Zero a </a:t>
            </a:r>
            <a:r>
              <a:rPr lang="pt-BR" sz="1800" b="1" dirty="0" smtClean="0">
                <a:latin typeface="Arial Black" pitchFamily="34" charset="0"/>
              </a:rPr>
              <a:t>Dois anos, </a:t>
            </a:r>
            <a:r>
              <a:rPr lang="pt-BR" sz="1800" dirty="0">
                <a:latin typeface="Arial Black" pitchFamily="34" charset="0"/>
              </a:rPr>
              <a:t>no </a:t>
            </a:r>
            <a:r>
              <a:rPr lang="pt-BR" sz="1800" b="1" dirty="0">
                <a:latin typeface="Arial Black" pitchFamily="34" charset="0"/>
              </a:rPr>
              <a:t>valor de </a:t>
            </a:r>
            <a:r>
              <a:rPr lang="pt-BR" sz="1800" b="1" dirty="0" smtClean="0">
                <a:latin typeface="Arial Black" pitchFamily="34" charset="0"/>
              </a:rPr>
              <a:t>R$100,00</a:t>
            </a:r>
            <a:r>
              <a:rPr lang="pt-BR" sz="1800" dirty="0" smtClean="0">
                <a:latin typeface="Arial Black" pitchFamily="34" charset="0"/>
              </a:rPr>
              <a:t> </a:t>
            </a:r>
            <a:r>
              <a:rPr lang="pt-BR" sz="1800" dirty="0">
                <a:latin typeface="Arial Black" pitchFamily="34" charset="0"/>
              </a:rPr>
              <a:t>a partir de 26 de novembro de 2012</a:t>
            </a:r>
            <a:r>
              <a:rPr lang="pt-BR" sz="1800" dirty="0" smtClean="0">
                <a:latin typeface="Arial Black" pitchFamily="34" charset="0"/>
              </a:rPr>
              <a:t>. Pagamento </a:t>
            </a:r>
            <a:r>
              <a:rPr lang="pt-BR" sz="1800" dirty="0">
                <a:latin typeface="Arial Black" pitchFamily="34" charset="0"/>
              </a:rPr>
              <a:t>do Atendimento Ambulatorial de </a:t>
            </a:r>
            <a:r>
              <a:rPr lang="pt-BR" sz="1800" b="1" i="1" u="sng" dirty="0">
                <a:latin typeface="Arial Black" pitchFamily="34" charset="0"/>
              </a:rPr>
              <a:t>Puericultura conforme protocolo APP da Sociedade Brasileira de Pediatria (total de 31 procedimentos até 19 anos)</a:t>
            </a:r>
          </a:p>
          <a:p>
            <a:r>
              <a:rPr lang="pt-BR" sz="1800" b="1" dirty="0">
                <a:latin typeface="Arial Black" pitchFamily="34" charset="0"/>
              </a:rPr>
              <a:t>2 - </a:t>
            </a:r>
            <a:r>
              <a:rPr lang="pt-BR" sz="1800" b="1" dirty="0" smtClean="0">
                <a:latin typeface="Arial Black" pitchFamily="34" charset="0"/>
              </a:rPr>
              <a:t>Assistência em </a:t>
            </a:r>
            <a:r>
              <a:rPr lang="pt-BR" sz="1800" b="1" dirty="0">
                <a:latin typeface="Arial Black" pitchFamily="34" charset="0"/>
              </a:rPr>
              <a:t>sala de parto + 2 dias </a:t>
            </a:r>
            <a:r>
              <a:rPr lang="pt-BR" sz="1800" b="1" dirty="0" smtClean="0">
                <a:latin typeface="Arial Black" pitchFamily="34" charset="0"/>
              </a:rPr>
              <a:t>Berçário</a:t>
            </a:r>
            <a:r>
              <a:rPr lang="pt-BR" sz="1800" b="1" dirty="0">
                <a:latin typeface="Arial Black" pitchFamily="34" charset="0"/>
              </a:rPr>
              <a:t>: </a:t>
            </a:r>
            <a:endParaRPr lang="pt-BR" sz="1800" dirty="0">
              <a:latin typeface="Arial Black" pitchFamily="34" charset="0"/>
            </a:endParaRPr>
          </a:p>
          <a:p>
            <a:pPr>
              <a:buNone/>
            </a:pPr>
            <a:r>
              <a:rPr lang="pt-BR" sz="1800" dirty="0" smtClean="0">
                <a:latin typeface="Arial Black" pitchFamily="34" charset="0"/>
              </a:rPr>
              <a:t>       Atendimento </a:t>
            </a:r>
            <a:r>
              <a:rPr lang="pt-BR" sz="1800" dirty="0">
                <a:latin typeface="Arial Black" pitchFamily="34" charset="0"/>
              </a:rPr>
              <a:t>ao recém nascido em sala de parto de Parto – 10103023 + </a:t>
            </a:r>
            <a:r>
              <a:rPr lang="pt-BR" sz="1800" dirty="0" smtClean="0">
                <a:latin typeface="Arial Black" pitchFamily="34" charset="0"/>
              </a:rPr>
              <a:t>Atendimento </a:t>
            </a:r>
            <a:r>
              <a:rPr lang="pt-BR" sz="1800" dirty="0">
                <a:latin typeface="Arial Black" pitchFamily="34" charset="0"/>
              </a:rPr>
              <a:t>do RN em Berçário 10103015 em horário normal e acomodação </a:t>
            </a:r>
            <a:r>
              <a:rPr lang="pt-BR" sz="1800" dirty="0" smtClean="0">
                <a:latin typeface="Arial Black" pitchFamily="34" charset="0"/>
              </a:rPr>
              <a:t>enfermaria</a:t>
            </a:r>
            <a:r>
              <a:rPr lang="pt-BR" sz="1800" dirty="0">
                <a:latin typeface="Arial Black" pitchFamily="34" charset="0"/>
              </a:rPr>
              <a:t>: R$ </a:t>
            </a:r>
            <a:r>
              <a:rPr lang="pt-BR" sz="1800" dirty="0" smtClean="0">
                <a:latin typeface="Arial Black" pitchFamily="34" charset="0"/>
              </a:rPr>
              <a:t>356,00; </a:t>
            </a:r>
            <a:r>
              <a:rPr lang="pt-BR" sz="1800" dirty="0">
                <a:latin typeface="Arial Black" pitchFamily="34" charset="0"/>
              </a:rPr>
              <a:t>pagamento de internação em apartamento em </a:t>
            </a:r>
            <a:r>
              <a:rPr lang="pt-BR" sz="1800" dirty="0" smtClean="0">
                <a:latin typeface="Arial Black" pitchFamily="34" charset="0"/>
              </a:rPr>
              <a:t>dobro</a:t>
            </a:r>
            <a:r>
              <a:rPr lang="pt-BR" sz="1800" b="1" dirty="0">
                <a:latin typeface="Arial Black" pitchFamily="34" charset="0"/>
              </a:rPr>
              <a:t> </a:t>
            </a:r>
            <a:endParaRPr lang="pt-BR" sz="1800" dirty="0">
              <a:latin typeface="Arial Black" pitchFamily="34" charset="0"/>
            </a:endParaRPr>
          </a:p>
          <a:p>
            <a:r>
              <a:rPr lang="pt-BR" sz="1800" b="1" dirty="0">
                <a:latin typeface="Arial Black" pitchFamily="34" charset="0"/>
              </a:rPr>
              <a:t>3- Atendimentos em pronto socorro na urgência – acréscimo de 30% nos seguintes casos: </a:t>
            </a:r>
            <a:endParaRPr lang="pt-BR" sz="1800" dirty="0">
              <a:latin typeface="Arial Black" pitchFamily="34" charset="0"/>
            </a:endParaRPr>
          </a:p>
          <a:p>
            <a:pPr>
              <a:buNone/>
            </a:pPr>
            <a:r>
              <a:rPr lang="pt-BR" sz="1800" dirty="0" smtClean="0">
                <a:latin typeface="Arial Black" pitchFamily="34" charset="0"/>
              </a:rPr>
              <a:t>      </a:t>
            </a:r>
            <a:r>
              <a:rPr lang="pt-BR" sz="1800" dirty="0">
                <a:latin typeface="Arial Black" pitchFamily="34" charset="0"/>
              </a:rPr>
              <a:t>No período compreendido entre 19h e 7h do dia seguinte; </a:t>
            </a:r>
            <a:r>
              <a:rPr lang="pt-BR" sz="1800" dirty="0" smtClean="0">
                <a:latin typeface="Arial Black" pitchFamily="34" charset="0"/>
              </a:rPr>
              <a:t>Em quaisquer </a:t>
            </a:r>
            <a:r>
              <a:rPr lang="pt-BR" sz="1800" dirty="0">
                <a:latin typeface="Arial Black" pitchFamily="34" charset="0"/>
              </a:rPr>
              <a:t>horários aos sábados, domingos e </a:t>
            </a:r>
            <a:r>
              <a:rPr lang="pt-BR" sz="1800" dirty="0" smtClean="0">
                <a:latin typeface="Arial Black" pitchFamily="34" charset="0"/>
              </a:rPr>
              <a:t>feriados.</a:t>
            </a:r>
            <a:endParaRPr lang="pt-BR" sz="1800" dirty="0">
              <a:latin typeface="Arial Black" pitchFamily="34" charset="0"/>
            </a:endParaRPr>
          </a:p>
          <a:p>
            <a:pPr>
              <a:buNone/>
            </a:pPr>
            <a:endParaRPr lang="pt-BR" sz="1200" dirty="0" smtClean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dirty="0" smtClean="0">
                <a:latin typeface="Arial Black" pitchFamily="34" charset="0"/>
              </a:rPr>
              <a:t>Mais Unimed Uberlândia...</a:t>
            </a:r>
            <a:endParaRPr lang="pt-BR" sz="2800" dirty="0">
              <a:latin typeface="Arial Black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40000" lnSpcReduction="20000"/>
          </a:bodyPr>
          <a:lstStyle/>
          <a:p>
            <a:r>
              <a:rPr lang="pt-BR" sz="4500" b="1" dirty="0" smtClean="0">
                <a:latin typeface="Arial Black" pitchFamily="34" charset="0"/>
              </a:rPr>
              <a:t>4 - Implantação do protocolo do TCAP – Tratamento Clínico Ambulatorial em Pediatria conforme padronização da Sociedade Brasileira de Pediatria: </a:t>
            </a:r>
            <a:endParaRPr lang="pt-BR" sz="4500" dirty="0" smtClean="0">
              <a:latin typeface="Arial Black" pitchFamily="34" charset="0"/>
            </a:endParaRPr>
          </a:p>
          <a:p>
            <a:pPr>
              <a:buNone/>
            </a:pPr>
            <a:r>
              <a:rPr lang="pt-BR" sz="4500" dirty="0" smtClean="0">
                <a:latin typeface="Arial Black" pitchFamily="34" charset="0"/>
              </a:rPr>
              <a:t>       Pneumonia - Código: 20105983: R$ 207,00 </a:t>
            </a:r>
          </a:p>
          <a:p>
            <a:pPr>
              <a:buNone/>
            </a:pPr>
            <a:r>
              <a:rPr lang="pt-BR" sz="4500" dirty="0" smtClean="0">
                <a:latin typeface="Arial Black" pitchFamily="34" charset="0"/>
              </a:rPr>
              <a:t>       Acordado discussão posterior, através de reuniões com os pediatras representantes da classe, para implementação das outras patologias do TCAP, no prazo mínimo de 3 meses, e acrescentando no mínimo mais 5 patologias. </a:t>
            </a:r>
          </a:p>
          <a:p>
            <a:r>
              <a:rPr lang="pt-BR" sz="4500" b="1" dirty="0" smtClean="0">
                <a:latin typeface="Arial Black" pitchFamily="34" charset="0"/>
              </a:rPr>
              <a:t>5 - Implantação da CBHPM 5ª Edição com 15% fator deflator a partir de Janeiro de 2013. </a:t>
            </a:r>
            <a:endParaRPr lang="pt-BR" sz="4500" dirty="0" smtClean="0">
              <a:latin typeface="Arial Black" pitchFamily="34" charset="0"/>
            </a:endParaRPr>
          </a:p>
          <a:p>
            <a:r>
              <a:rPr lang="pt-BR" sz="4500" b="1" dirty="0" smtClean="0">
                <a:latin typeface="Arial Black" pitchFamily="34" charset="0"/>
              </a:rPr>
              <a:t>6 – Consultas para Unimed Uberlândia, Intrafederativa, Interfederativa e Intercâmbio equiparados com os valores praticados no momento pela Unimed Uberlândia. </a:t>
            </a:r>
            <a:endParaRPr lang="pt-BR" sz="4500" dirty="0" smtClean="0">
              <a:latin typeface="Arial Black" pitchFamily="34" charset="0"/>
            </a:endParaRPr>
          </a:p>
          <a:p>
            <a:pPr>
              <a:buNone/>
            </a:pPr>
            <a:r>
              <a:rPr lang="pt-BR" sz="4500" dirty="0" smtClean="0">
                <a:latin typeface="Arial Black" pitchFamily="34" charset="0"/>
              </a:rPr>
              <a:t>       Em Pronto Socorro: </a:t>
            </a:r>
            <a:r>
              <a:rPr lang="pt-BR" sz="4500" b="1" dirty="0" smtClean="0">
                <a:latin typeface="Arial Black" pitchFamily="34" charset="0"/>
              </a:rPr>
              <a:t>R$50,00;</a:t>
            </a:r>
            <a:r>
              <a:rPr lang="pt-BR" sz="4500" dirty="0" smtClean="0">
                <a:latin typeface="Arial Black" pitchFamily="34" charset="0"/>
              </a:rPr>
              <a:t> Consulta em consultório: </a:t>
            </a:r>
            <a:r>
              <a:rPr lang="pt-BR" sz="4500" b="1" dirty="0" smtClean="0">
                <a:latin typeface="Arial Black" pitchFamily="34" charset="0"/>
              </a:rPr>
              <a:t>R$60,00</a:t>
            </a:r>
            <a:endParaRPr lang="pt-BR" sz="4500" dirty="0" smtClean="0">
              <a:latin typeface="Arial Black" pitchFamily="34" charset="0"/>
            </a:endParaRPr>
          </a:p>
          <a:p>
            <a:r>
              <a:rPr lang="pt-BR" sz="4500" b="1" dirty="0" smtClean="0">
                <a:latin typeface="Arial Black" pitchFamily="34" charset="0"/>
              </a:rPr>
              <a:t>7– Data base contratual: </a:t>
            </a:r>
            <a:endParaRPr lang="pt-BR" sz="4500" dirty="0" smtClean="0">
              <a:latin typeface="Arial Black" pitchFamily="34" charset="0"/>
            </a:endParaRPr>
          </a:p>
          <a:p>
            <a:pPr>
              <a:buNone/>
            </a:pPr>
            <a:r>
              <a:rPr lang="pt-BR" sz="4500" dirty="0" smtClean="0">
                <a:latin typeface="Arial Black" pitchFamily="34" charset="0"/>
              </a:rPr>
              <a:t>       Revisão anual dos aumentos da Cooperativa para ser implantada em fevereiro de 2013.</a:t>
            </a:r>
          </a:p>
          <a:p>
            <a:endParaRPr lang="pt-BR" dirty="0" smtClean="0">
              <a:latin typeface="Arial Black" pitchFamily="34" charset="0"/>
            </a:endParaRPr>
          </a:p>
          <a:p>
            <a:endParaRPr lang="pt-B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929</Words>
  <Application>Microsoft Office PowerPoint</Application>
  <PresentationFormat>Apresentação na tela (4:3)</PresentationFormat>
  <Paragraphs>118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17" baseType="lpstr">
      <vt:lpstr>Tema do Office</vt:lpstr>
      <vt:lpstr>Defesa Profissional SMP-2012 Objetivos:</vt:lpstr>
      <vt:lpstr>ABRAMGE</vt:lpstr>
      <vt:lpstr>UNIDAS</vt:lpstr>
      <vt:lpstr>Bradesco</vt:lpstr>
      <vt:lpstr>Lembrando no quadro abaixo  a Proposta de Puericultura SBP, vamos aos exemplos no Sistema Unimed em MG.  No estado existem 61 Unimeds singulares e 5 Intrafederativas.</vt:lpstr>
      <vt:lpstr>Estratégia para o Sistema UNIMED</vt:lpstr>
      <vt:lpstr>Unimed Varginha</vt:lpstr>
      <vt:lpstr>Unimed Uberlândia</vt:lpstr>
      <vt:lpstr>Mais Unimed Uberlândia...</vt:lpstr>
      <vt:lpstr>Unimed BH</vt:lpstr>
      <vt:lpstr>Programas de Gestão de Risco na UnimedBH </vt:lpstr>
      <vt:lpstr>Importância financeira dos Programas  de Gestão para o Pediatra Cooperado UnimedBH</vt:lpstr>
      <vt:lpstr>Grande Conquista da SMP na UNIMEDBH: Aumento no Número de Consultas de Puericultura</vt:lpstr>
      <vt:lpstr>Graças ao empenho da SMP, a remuneração do Cooperado da UNIMEDBH melhorou nos últimos 3 anos: Evolução da produção da Pediatria na Unimed BH </vt:lpstr>
      <vt:lpstr>Não melhorou mais por que nem todos participam...</vt:lpstr>
      <vt:lpstr>Em Minas e no Brasil o importante é continuar mobilizando, seja nas Unimeds, seja na Unidas, Seguradoras e , principalmente, na Medicina de Grupo, a pior pagadora.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Defesa Profissional SMP-2012 Objetivos:</dc:title>
  <dc:creator>fernando</dc:creator>
  <cp:lastModifiedBy>Tulcia</cp:lastModifiedBy>
  <cp:revision>62</cp:revision>
  <dcterms:created xsi:type="dcterms:W3CDTF">2012-12-08T10:58:13Z</dcterms:created>
  <dcterms:modified xsi:type="dcterms:W3CDTF">2012-12-10T00:37:32Z</dcterms:modified>
</cp:coreProperties>
</file>